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73" r:id="rId9"/>
    <p:sldId id="274" r:id="rId10"/>
    <p:sldId id="275" r:id="rId11"/>
    <p:sldId id="295" r:id="rId12"/>
    <p:sldId id="283" r:id="rId13"/>
    <p:sldId id="294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46F9-8EFB-4A81-BE09-B8C3C2981B5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802188"/>
            <a:ext cx="5467350" cy="3929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A387-77B2-4A28-AF54-C3E66B21F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38900-6142-4354-9BEA-A4B0E51B8C9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4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38900-6142-4354-9BEA-A4B0E51B8C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2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3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3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7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3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2180-D519-4BFC-A86B-0363D63E82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E565-96B0-4ECC-B188-5F12CF393D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7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nii.ru/" TargetMode="External"/><Relationship Id="rId2" Type="http://schemas.openxmlformats.org/officeDocument/2006/relationships/hyperlink" Target="http://www.agrico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bgau.ru/" TargetMode="External"/><Relationship Id="rId4" Type="http://schemas.openxmlformats.org/officeDocument/2006/relationships/hyperlink" Target="http://www.detskoselsky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2749557"/>
            <a:ext cx="10515600" cy="1857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РАБОТОДАТЕЛЕЙ К ВЫПУСКНИКАМ АГРАРНЫХ ВУЗОВ</a:t>
            </a:r>
            <a:endParaRPr lang="ru-RU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3289" y="4755859"/>
            <a:ext cx="6673158" cy="129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Голохвастов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 -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«Русмаркетконсалтинг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Добринов А.В. –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ИАЭП</a:t>
            </a:r>
            <a:endParaRPr lang="ru-RU" sz="20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Перекопский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А.Н.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ИАЭП</a:t>
            </a:r>
            <a:endParaRPr lang="ru-RU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Астахов С.С. – </a:t>
            </a:r>
            <a:r>
              <a:rPr lang="ru-RU" sz="20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НПУиК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Концерн «Детскосельский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282" y="1251944"/>
            <a:ext cx="2126223" cy="115913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8763" y="151781"/>
            <a:ext cx="11602853" cy="908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Обучающий семинар для экспертов по внутренней и внешней системе гарантии качества образовательных программ аграрного профиля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90701" y="6296599"/>
            <a:ext cx="6151418" cy="39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Санкт-Петербург, 26-29 октября 2015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"/>
          <a:stretch/>
        </p:blipFill>
        <p:spPr bwMode="auto">
          <a:xfrm>
            <a:off x="523289" y="1299790"/>
            <a:ext cx="5069989" cy="1111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146" y="5315432"/>
            <a:ext cx="1441933" cy="729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04" y="4473656"/>
            <a:ext cx="2171700" cy="752475"/>
          </a:xfrm>
          <a:prstGeom prst="rect">
            <a:avLst/>
          </a:prstGeom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70" y="5387418"/>
            <a:ext cx="2513630" cy="5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209006"/>
            <a:ext cx="11744695" cy="605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предъявляемых к ветеринарному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врачу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82" y="814315"/>
            <a:ext cx="113124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 </a:t>
            </a:r>
            <a:r>
              <a:rPr lang="ru-RU" sz="2800" b="1" u="sng" dirty="0"/>
              <a:t>Д</a:t>
            </a:r>
            <a:r>
              <a:rPr lang="ru-RU" sz="2800" b="1" u="sng" dirty="0" smtClean="0"/>
              <a:t>олжен </a:t>
            </a:r>
            <a:r>
              <a:rPr lang="ru-RU" sz="2800" b="1" u="sng" dirty="0" smtClean="0"/>
              <a:t>знать: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i="1" dirty="0" smtClean="0"/>
              <a:t>1. Порядок осмотра животных. </a:t>
            </a:r>
            <a:br>
              <a:rPr lang="ru-RU" sz="2000" b="1" i="1" dirty="0" smtClean="0"/>
            </a:br>
            <a:r>
              <a:rPr lang="ru-RU" sz="2000" b="1" i="1" dirty="0" smtClean="0"/>
              <a:t>2. Причины, механизмы развития, клинические проявления, методы диагностики, осложнения, принципы лечения и профилактики болезней животных. </a:t>
            </a:r>
            <a:br>
              <a:rPr lang="ru-RU" sz="2000" b="1" i="1" dirty="0" smtClean="0"/>
            </a:br>
            <a:r>
              <a:rPr lang="ru-RU" sz="2000" b="1" i="1" dirty="0" smtClean="0"/>
              <a:t>3. Список ветеринарных препаратов и средств по уходу за животными.</a:t>
            </a:r>
            <a:br>
              <a:rPr lang="ru-RU" sz="2000" b="1" i="1" dirty="0" smtClean="0"/>
            </a:br>
            <a:r>
              <a:rPr lang="ru-RU" sz="2000" b="1" i="1" dirty="0" smtClean="0"/>
              <a:t>4. Правила техники безопасности при работе с медицинскими инструментами и оборудованием. 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1885" y="3090065"/>
            <a:ext cx="11364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/>
              <a:t>Должностные обязанности:</a:t>
            </a:r>
          </a:p>
          <a:p>
            <a:pPr algn="ctr"/>
            <a:r>
              <a:rPr lang="ru-RU" sz="2000" b="1" dirty="0" smtClean="0"/>
              <a:t>- Проведение ежедневного клинического осмотра поголовья</a:t>
            </a:r>
          </a:p>
          <a:p>
            <a:pPr algn="ctr"/>
            <a:r>
              <a:rPr lang="ru-RU" sz="2000" b="1" dirty="0" smtClean="0"/>
              <a:t>- Проведение лечебно-профилактических мероприятий</a:t>
            </a:r>
          </a:p>
          <a:p>
            <a:pPr algn="ctr"/>
            <a:r>
              <a:rPr lang="ru-RU" sz="2000" b="1" dirty="0" smtClean="0"/>
              <a:t>- Контроль соблюдения техники доения коров и ухода за новорожденными телятами</a:t>
            </a:r>
          </a:p>
          <a:p>
            <a:pPr algn="ctr"/>
            <a:r>
              <a:rPr lang="ru-RU" sz="2000" b="1" dirty="0" smtClean="0"/>
              <a:t>- Контроль доения больных животных (КРС)</a:t>
            </a:r>
          </a:p>
          <a:p>
            <a:pPr algn="ctr"/>
            <a:r>
              <a:rPr lang="ru-RU" sz="2000" b="1" dirty="0" smtClean="0"/>
              <a:t>- Контроль над </a:t>
            </a:r>
            <a:r>
              <a:rPr lang="ru-RU" sz="2000" b="1" dirty="0" smtClean="0"/>
              <a:t>ветеринарно-санитарным </a:t>
            </a:r>
            <a:r>
              <a:rPr lang="ru-RU" sz="2000" b="1" dirty="0" smtClean="0"/>
              <a:t>состоянием помещений, кормов. оборудования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Организация и контроль осуществления зоогигиенических и </a:t>
            </a:r>
          </a:p>
          <a:p>
            <a:pPr algn="ctr"/>
            <a:r>
              <a:rPr lang="ru-RU" sz="2000" b="1" dirty="0" smtClean="0"/>
              <a:t>ветеринарно-санитарных </a:t>
            </a:r>
            <a:r>
              <a:rPr lang="ru-RU" sz="2000" b="1" dirty="0" smtClean="0"/>
              <a:t>правил содержания и </a:t>
            </a:r>
            <a:r>
              <a:rPr lang="ru-RU" sz="2000" b="1" dirty="0" smtClean="0"/>
              <a:t>кормления </a:t>
            </a:r>
            <a:r>
              <a:rPr lang="ru-RU" sz="2000" b="1" dirty="0" smtClean="0"/>
              <a:t>скота</a:t>
            </a:r>
          </a:p>
          <a:p>
            <a:pPr algn="ctr"/>
            <a:r>
              <a:rPr lang="ru-RU" sz="2000" b="1" dirty="0" smtClean="0"/>
              <a:t>- Составление плановых мероприятий по проведению ветеринарной работы</a:t>
            </a:r>
          </a:p>
          <a:p>
            <a:pPr algn="ctr"/>
            <a:r>
              <a:rPr lang="ru-RU" sz="2000" b="1" dirty="0" smtClean="0"/>
              <a:t>- Составление заявок на медикаменты, организация их учета и расходования</a:t>
            </a:r>
          </a:p>
          <a:p>
            <a:pPr algn="ctr"/>
            <a:r>
              <a:rPr lang="ru-RU" sz="2000" b="1" dirty="0" smtClean="0"/>
              <a:t>- Руководство и контроль работы ветеринарных работников</a:t>
            </a:r>
          </a:p>
          <a:p>
            <a:pPr algn="ctr"/>
            <a:r>
              <a:rPr lang="ru-RU" sz="2000" b="1" dirty="0" smtClean="0"/>
              <a:t>- Предоставление ветеринарной отчетности</a:t>
            </a:r>
          </a:p>
          <a:p>
            <a:endParaRPr lang="ru-RU" dirty="0"/>
          </a:p>
        </p:txBody>
      </p:sp>
      <p:pic>
        <p:nvPicPr>
          <p:cNvPr id="1026" name="Picture 2" descr="C:\Users\sastahov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550" y="6153150"/>
            <a:ext cx="2076450" cy="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22880"/>
            <a:ext cx="11495314" cy="6917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ОБУЧАЮЩИЙ ЦЕНТР «АКАДЕМИЯ МОЛОКА»</a:t>
            </a:r>
            <a:endParaRPr lang="ru-RU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168" y="2493818"/>
            <a:ext cx="6124490" cy="41181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8343" y="1133412"/>
            <a:ext cx="11495314" cy="117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16 марта 2015 года состоялось торжественное открытие кафедры корпоративного образования Концерна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Детскосельский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на базе «Академии менеджмента и агробизнеса»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СПбГАУ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8343" y="2493817"/>
            <a:ext cx="5244935" cy="368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являются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Детскосельский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СПбГАУ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менеджмента и агробизнеса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СПбГАУ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поддержке Комитета по агропромышленному и рыбохозяйственному комплексу Ленинградской области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5266" y="238120"/>
            <a:ext cx="10845669" cy="495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kern="0" spc="-2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непрерывного образования АГРОХОЛДИНГА «КУБАНЬ»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9"/>
          <p:cNvSpPr txBox="1">
            <a:spLocks/>
          </p:cNvSpPr>
          <p:nvPr/>
        </p:nvSpPr>
        <p:spPr>
          <a:xfrm>
            <a:off x="198419" y="3509639"/>
            <a:ext cx="2402277" cy="2750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«Школа реальных дел»: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Ярмарка школьных проектов</a:t>
            </a:r>
          </a:p>
          <a:p>
            <a:pPr>
              <a:buFontTx/>
              <a:buAutoNum type="arabicPeriod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Дни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открытых дверей для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школ</a:t>
            </a:r>
          </a:p>
          <a:p>
            <a:pPr>
              <a:buFontTx/>
              <a:buAutoNum type="arabicPeriod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Экскурсии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предприятиям </a:t>
            </a:r>
          </a:p>
          <a:p>
            <a:pPr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АгроХолдинга</a:t>
            </a:r>
          </a:p>
          <a:p>
            <a:pPr>
              <a:buFontTx/>
              <a:buAutoNum type="arabicPeriod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агрокласса в подшефных школах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Усть-Лабинского р-на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Организация агролагерей во время школьных каникул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>
            <a:off x="378592" y="991261"/>
            <a:ext cx="11434815" cy="1008063"/>
          </a:xfrm>
          <a:prstGeom prst="homePlate">
            <a:avLst>
              <a:gd name="adj" fmla="val 22099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latin typeface="+mn-lt"/>
              </a:rPr>
              <a:t>Профориентация 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школьников</a:t>
            </a:r>
            <a:endParaRPr lang="ru-RU" sz="1400" b="1" dirty="0">
              <a:latin typeface="+mn-lt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62150" y="972342"/>
            <a:ext cx="504825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4045092" y="981075"/>
            <a:ext cx="385763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5970323" y="991261"/>
            <a:ext cx="385763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7754410" y="991457"/>
            <a:ext cx="385763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9531658" y="998982"/>
            <a:ext cx="385762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63" y="1137082"/>
            <a:ext cx="122396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</a:rPr>
              <a:t>Довузовская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подготовка 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школьников</a:t>
            </a:r>
            <a:endParaRPr lang="ru-RU" sz="14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9219" y="1027526"/>
            <a:ext cx="1415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+mn-lt"/>
              </a:rPr>
              <a:t>Профессиона-льное </a:t>
            </a:r>
            <a:r>
              <a:rPr lang="ru-RU" sz="1400" b="1" dirty="0">
                <a:latin typeface="+mn-lt"/>
              </a:rPr>
              <a:t>обучение студентов</a:t>
            </a:r>
            <a:endParaRPr lang="ru-RU" sz="14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5206" y="1006832"/>
            <a:ext cx="1240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</a:rPr>
              <a:t>Стажировки и для  практики  студентов</a:t>
            </a:r>
            <a:endParaRPr lang="ru-RU" sz="1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97576" y="1187449"/>
            <a:ext cx="15605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</a:rPr>
              <a:t>Трудоустройство выпускников</a:t>
            </a:r>
            <a:endParaRPr lang="ru-RU" sz="14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67427" y="1145382"/>
            <a:ext cx="127793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</a:rPr>
              <a:t>Развитие молодых </a:t>
            </a:r>
          </a:p>
          <a:p>
            <a:pPr algn="ctr">
              <a:defRPr/>
            </a:pPr>
            <a:r>
              <a:rPr lang="ru-RU" sz="1400" b="1" dirty="0">
                <a:latin typeface="+mn-lt"/>
              </a:rPr>
              <a:t>специалистов</a:t>
            </a:r>
            <a:endParaRPr lang="ru-RU" sz="1400" b="1" dirty="0">
              <a:latin typeface="+mn-lt"/>
            </a:endParaRP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auto">
          <a:xfrm>
            <a:off x="11441504" y="1015237"/>
            <a:ext cx="385762" cy="1008063"/>
          </a:xfrm>
          <a:prstGeom prst="chevron">
            <a:avLst>
              <a:gd name="adj" fmla="val 6328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" name="AutoShape 62"/>
          <p:cNvSpPr>
            <a:spLocks/>
          </p:cNvSpPr>
          <p:nvPr/>
        </p:nvSpPr>
        <p:spPr bwMode="auto">
          <a:xfrm rot="5400000">
            <a:off x="2077007" y="307419"/>
            <a:ext cx="385762" cy="3749199"/>
          </a:xfrm>
          <a:prstGeom prst="rightBrace">
            <a:avLst>
              <a:gd name="adj1" fmla="val 35109"/>
              <a:gd name="adj2" fmla="val 50000"/>
            </a:avLst>
          </a:prstGeom>
          <a:solidFill>
            <a:schemeClr val="bg1"/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18" name="AutoShape 62"/>
          <p:cNvSpPr>
            <a:spLocks/>
          </p:cNvSpPr>
          <p:nvPr/>
        </p:nvSpPr>
        <p:spPr bwMode="auto">
          <a:xfrm rot="5400000">
            <a:off x="5723419" y="399126"/>
            <a:ext cx="385762" cy="3543624"/>
          </a:xfrm>
          <a:prstGeom prst="rightBrace">
            <a:avLst>
              <a:gd name="adj1" fmla="val 35112"/>
              <a:gd name="adj2" fmla="val 50000"/>
            </a:avLst>
          </a:prstGeom>
          <a:solidFill>
            <a:schemeClr val="bg1"/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62"/>
          <p:cNvSpPr>
            <a:spLocks/>
          </p:cNvSpPr>
          <p:nvPr/>
        </p:nvSpPr>
        <p:spPr bwMode="auto">
          <a:xfrm rot="5400000">
            <a:off x="9434993" y="267392"/>
            <a:ext cx="385762" cy="3779839"/>
          </a:xfrm>
          <a:prstGeom prst="rightBrace">
            <a:avLst>
              <a:gd name="adj1" fmla="val 35112"/>
              <a:gd name="adj2" fmla="val 50000"/>
            </a:avLst>
          </a:prstGeom>
          <a:solidFill>
            <a:schemeClr val="bg1"/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5266" y="2327120"/>
            <a:ext cx="164306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Довузовская </a:t>
            </a:r>
          </a:p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работа с молодежью</a:t>
            </a:r>
            <a:endParaRPr lang="ru-RU" sz="1400" b="1" dirty="0">
              <a:latin typeface="+mn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93720" y="3570337"/>
            <a:ext cx="1946453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FontTx/>
              <a:buAutoNum type="arabicPeriod"/>
              <a:defRPr/>
            </a:pPr>
            <a:endParaRPr lang="ru-RU" sz="1200" b="1" dirty="0">
              <a:latin typeface="+mn-lt"/>
              <a:cs typeface="Arial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Оформление согласно ТК РФ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Социальные гарантии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Стажировка на рабочем месте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Налаженная и эффективная система адаптации новичков</a:t>
            </a:r>
          </a:p>
          <a:p>
            <a:pPr marL="228600" indent="-228600" algn="ctr">
              <a:buFontTx/>
              <a:buAutoNum type="arabicPeriod"/>
              <a:defRPr/>
            </a:pPr>
            <a:endParaRPr lang="ru-RU" sz="1200" b="1" dirty="0">
              <a:latin typeface="+mn-lt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77832" y="2413346"/>
            <a:ext cx="2071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Развитие молодых специалистов</a:t>
            </a:r>
            <a:endParaRPr lang="ru-RU" sz="1400" b="1" dirty="0">
              <a:latin typeface="+mn-lt"/>
              <a:cs typeface="Arial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30717" y="3379292"/>
            <a:ext cx="2586787" cy="3342183"/>
          </a:xfrm>
          <a:prstGeom prst="roundRect">
            <a:avLst>
              <a:gd name="adj" fmla="val 8870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254904" y="3373950"/>
            <a:ext cx="2000250" cy="2930525"/>
          </a:xfrm>
          <a:prstGeom prst="roundRect">
            <a:avLst>
              <a:gd name="adj" fmla="val 8870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8810139" y="3372025"/>
            <a:ext cx="2214562" cy="3040650"/>
          </a:xfrm>
          <a:prstGeom prst="roundRect">
            <a:avLst>
              <a:gd name="adj" fmla="val 8870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825" y="3716338"/>
            <a:ext cx="1944688" cy="293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98044" y="3696178"/>
            <a:ext cx="1857110" cy="161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Производственная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практика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Преддипломная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практика</a:t>
            </a:r>
          </a:p>
          <a:p>
            <a:pPr>
              <a:defRPr/>
            </a:pPr>
            <a:endParaRPr lang="ru-RU" sz="1300" dirty="0">
              <a:latin typeface="+mn-lt"/>
            </a:endParaRPr>
          </a:p>
          <a:p>
            <a:pPr>
              <a:defRPr/>
            </a:pPr>
            <a:endParaRPr lang="ru-RU" sz="13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53264" y="3638001"/>
            <a:ext cx="2171437" cy="287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Конкурс инновационных проектов для младших научных сотрудников и студентов.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Формирование стратегического кадрового резерва из молодых специалистов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Корпоративное обучение молодых специалистов</a:t>
            </a:r>
          </a:p>
          <a:p>
            <a:pPr marL="342900" indent="-342900">
              <a:defRPr/>
            </a:pPr>
            <a:r>
              <a:rPr lang="ru-RU" sz="1300" dirty="0">
                <a:latin typeface="+mj-lt"/>
              </a:rPr>
              <a:t> </a:t>
            </a:r>
          </a:p>
        </p:txBody>
      </p:sp>
      <p:sp>
        <p:nvSpPr>
          <p:cNvPr id="29" name="AutoShape 79"/>
          <p:cNvSpPr>
            <a:spLocks noChangeArrowheads="1"/>
          </p:cNvSpPr>
          <p:nvPr/>
        </p:nvSpPr>
        <p:spPr bwMode="auto">
          <a:xfrm>
            <a:off x="1042988" y="3045464"/>
            <a:ext cx="606425" cy="269875"/>
          </a:xfrm>
          <a:prstGeom prst="downArrow">
            <a:avLst>
              <a:gd name="adj1" fmla="val 52880"/>
              <a:gd name="adj2" fmla="val 49412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AutoShape 79"/>
          <p:cNvSpPr>
            <a:spLocks noChangeArrowheads="1"/>
          </p:cNvSpPr>
          <p:nvPr/>
        </p:nvSpPr>
        <p:spPr bwMode="auto">
          <a:xfrm>
            <a:off x="4010025" y="2975934"/>
            <a:ext cx="606425" cy="269875"/>
          </a:xfrm>
          <a:prstGeom prst="downArrow">
            <a:avLst>
              <a:gd name="adj1" fmla="val 52880"/>
              <a:gd name="adj2" fmla="val 49412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AutoShape 79"/>
          <p:cNvSpPr>
            <a:spLocks noChangeArrowheads="1"/>
          </p:cNvSpPr>
          <p:nvPr/>
        </p:nvSpPr>
        <p:spPr bwMode="auto">
          <a:xfrm>
            <a:off x="9531658" y="2930370"/>
            <a:ext cx="606425" cy="269875"/>
          </a:xfrm>
          <a:prstGeom prst="downArrow">
            <a:avLst>
              <a:gd name="adj1" fmla="val 52880"/>
              <a:gd name="adj2" fmla="val 49412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6070610" y="3373950"/>
            <a:ext cx="2158989" cy="2930525"/>
          </a:xfrm>
          <a:prstGeom prst="roundRect">
            <a:avLst>
              <a:gd name="adj" fmla="val 8870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" name="AutoShape 79"/>
          <p:cNvSpPr>
            <a:spLocks noChangeArrowheads="1"/>
          </p:cNvSpPr>
          <p:nvPr/>
        </p:nvSpPr>
        <p:spPr bwMode="auto">
          <a:xfrm>
            <a:off x="6719629" y="2955728"/>
            <a:ext cx="606425" cy="269875"/>
          </a:xfrm>
          <a:prstGeom prst="downArrow">
            <a:avLst>
              <a:gd name="adj1" fmla="val 52880"/>
              <a:gd name="adj2" fmla="val 49412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338988" y="2452059"/>
            <a:ext cx="1857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Взаимодействие с ВУЗами</a:t>
            </a:r>
            <a:endParaRPr lang="ru-RU" sz="1400" b="1" dirty="0">
              <a:latin typeface="+mn-lt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0610" y="2435070"/>
            <a:ext cx="18573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Трудоустройство выпускников</a:t>
            </a:r>
            <a:endParaRPr lang="ru-RU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4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641269" y="1463394"/>
            <a:ext cx="2422566" cy="298985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b="1" u="sng" dirty="0">
                <a:latin typeface="Franklin Gothic Book" panose="020B0503020102020204" pitchFamily="34" charset="0"/>
                <a:cs typeface="Tahoma" panose="020B0604030504040204" pitchFamily="34" charset="0"/>
              </a:rPr>
              <a:t>Студенты</a:t>
            </a:r>
            <a:r>
              <a:rPr lang="ru-RU" altLang="ru-RU" b="1" u="sng" dirty="0" smtClean="0">
                <a:latin typeface="Franklin Gothic Book" panose="020B050302010202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altLang="ru-RU" b="1" u="sng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Прохождение практики в условиях реального производства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Franklin Gothic Book" panose="020B0503020102020204" pitchFamily="34" charset="0"/>
                <a:cs typeface="Tahoma" panose="020B0604030504040204" pitchFamily="34" charset="0"/>
              </a:rPr>
              <a:t>Достойная </a:t>
            </a: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оплата за труд</a:t>
            </a:r>
            <a:endParaRPr lang="ru-RU" altLang="ru-RU" sz="1000" b="1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500331" y="233810"/>
            <a:ext cx="7780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0" hangingPunct="0"/>
            <a:r>
              <a:rPr lang="ru-RU" altLang="ru-RU" sz="2400" b="1" kern="0" spc="-2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 ПРАКТИК</a:t>
            </a:r>
            <a:endParaRPr lang="ru-RU" altLang="ru-RU" sz="2400" b="1" kern="0" spc="-20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8609" y="717020"/>
            <a:ext cx="585099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сотрудничества: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42635" y="1436914"/>
            <a:ext cx="3102943" cy="300450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b="1" u="sng" dirty="0">
                <a:latin typeface="Franklin Gothic Book" panose="020B0503020102020204" pitchFamily="34" charset="0"/>
                <a:cs typeface="Tahoma" panose="020B0604030504040204" pitchFamily="34" charset="0"/>
              </a:rPr>
              <a:t>Учебные заведения</a:t>
            </a:r>
            <a:r>
              <a:rPr lang="ru-RU" altLang="ru-RU" b="1" u="sng" dirty="0" smtClean="0">
                <a:latin typeface="Franklin Gothic Book" panose="020B050302010202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altLang="ru-RU" b="1" u="sng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Производственная базы и материалы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Актуальные программы подготовки приближенные к производству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Дополнительные практические знания о работе производства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671461" y="1436914"/>
            <a:ext cx="3811978" cy="290945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b="1" u="sng" dirty="0" err="1">
                <a:latin typeface="Franklin Gothic Book" panose="020B0503020102020204" pitchFamily="34" charset="0"/>
                <a:cs typeface="Tahoma" panose="020B0604030504040204" pitchFamily="34" charset="0"/>
              </a:rPr>
              <a:t>АгроХолдинг</a:t>
            </a:r>
            <a:r>
              <a:rPr lang="ru-RU" altLang="ru-RU" b="1" u="sng" dirty="0">
                <a:latin typeface="Franklin Gothic Book" panose="020B0503020102020204" pitchFamily="34" charset="0"/>
                <a:cs typeface="Tahoma" panose="020B0604030504040204" pitchFamily="34" charset="0"/>
              </a:rPr>
              <a:t> «Кубань</a:t>
            </a:r>
            <a:r>
              <a:rPr lang="ru-RU" altLang="ru-RU" b="1" u="sng" dirty="0" smtClean="0">
                <a:latin typeface="Franklin Gothic Book" panose="020B0503020102020204" pitchFamily="34" charset="0"/>
                <a:cs typeface="Tahoma" panose="020B0604030504040204" pitchFamily="34" charset="0"/>
              </a:rPr>
              <a:t>»:</a:t>
            </a:r>
          </a:p>
          <a:p>
            <a:pPr algn="ctr"/>
            <a:endParaRPr lang="ru-RU" altLang="ru-RU" b="1" u="sng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Целевая подготовка сотрудников для предприятий Компании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Franklin Gothic Book" panose="020B0503020102020204" pitchFamily="34" charset="0"/>
                <a:cs typeface="Tahoma" panose="020B0604030504040204" pitchFamily="34" charset="0"/>
              </a:rPr>
              <a:t> Приток молодых квалифицированных кадров с хорошей теоретической подготовкой, основанной на практических навыках и  производственном опыте</a:t>
            </a:r>
          </a:p>
        </p:txBody>
      </p:sp>
      <p:pic>
        <p:nvPicPr>
          <p:cNvPr id="9" name="Рисунок 18" descr="сервисный цент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8" y="4785653"/>
            <a:ext cx="2643187" cy="17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2" descr="Рисунок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36" y="4919493"/>
            <a:ext cx="2786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3" descr="студент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90" y="4889330"/>
            <a:ext cx="27860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6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96884" y="356260"/>
            <a:ext cx="11542816" cy="8056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АНКЕТИРОВАНИЯ РАБОТОДАТЕЛЕЙ ВЫПУСКНИКОВ АГРАРНЫХ ВУЗОВ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1"/>
          <p:cNvSpPr>
            <a:spLocks noGrp="1" noChangeArrowheads="1"/>
          </p:cNvSpPr>
          <p:nvPr>
            <p:ph idx="1"/>
          </p:nvPr>
        </p:nvSpPr>
        <p:spPr>
          <a:xfrm>
            <a:off x="296884" y="1411645"/>
            <a:ext cx="11305308" cy="1938992"/>
          </a:xfrm>
        </p:spPr>
        <p:txBody>
          <a:bodyPr wrap="square" anchor="ctr">
            <a:spAutoFit/>
          </a:bodyPr>
          <a:lstStyle/>
          <a:p>
            <a:pPr marL="0" indent="0" algn="just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проведения: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октябрь-ноябрь 2014 года</a:t>
            </a:r>
          </a:p>
          <a:p>
            <a:pPr marL="0" indent="0" algn="just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опрошенных: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человек</a:t>
            </a:r>
          </a:p>
          <a:p>
            <a:pPr marL="0" indent="0" algn="just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распределение: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регионов России (+ 1 из Беларуси). 66% респондентов представляли Республику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опрашиваемых организаций: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75% респондентов представляли сельскохозяйственных производителей</a:t>
            </a:r>
            <a:endParaRPr lang="ru-RU" sz="16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7032625" y="3248167"/>
            <a:ext cx="4047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респондентов по направлению деятельности</a:t>
            </a:r>
            <a:endParaRPr lang="ru-RU" sz="1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3771387"/>
            <a:ext cx="41910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5" y="3759592"/>
            <a:ext cx="4191000" cy="2570748"/>
          </a:xfrm>
          <a:prstGeom prst="rect">
            <a:avLst/>
          </a:prstGeom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55538" y="3478665"/>
            <a:ext cx="4047017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респондентов по регионам</a:t>
            </a:r>
            <a:endParaRPr lang="ru-RU" sz="1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99695" y="6402882"/>
            <a:ext cx="1199230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Дополнительно был проведён анализ анкет с учётом только 3 интервью из Республики Татарстан, показавший, что столь высокая в опросе доля респондентов из одного региона общих выводов по всем результатам опросов не меняет.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08758" y="1484784"/>
          <a:ext cx="11495315" cy="423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882"/>
                <a:gridCol w="1991904"/>
                <a:gridCol w="2126183"/>
                <a:gridCol w="1953035"/>
                <a:gridCol w="1897311"/>
              </a:tblGrid>
              <a:tr h="530474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1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Наиболее часто оцениваемые квалификации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теоретических знаний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практических навыков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435456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2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Средний 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Средний балл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206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Инженер-механик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06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Учёный агроном (агрономия)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06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Зооинженер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047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Ветеринарный врач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8849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Оценивалось 19 квалификаций,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5-бальной шкале,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получено 404 ответа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solidFill>
                      <a:srgbClr val="EBF4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Оценивалось 19 квалификаций,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5-бальной шкале,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получено 419 ответов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6" y="882712"/>
            <a:ext cx="8785225" cy="432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12717" y="1916400"/>
            <a:ext cx="11566565" cy="39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Arial" charset="0"/>
                <a:cs typeface="Arial" charset="0"/>
              </a:rPr>
              <a:t>Помимо заданных вопросов, респондентами отмечались следующие проблемы:</a:t>
            </a:r>
          </a:p>
          <a:p>
            <a:pPr marL="0" indent="0" algn="just">
              <a:buNone/>
            </a:pPr>
            <a:endParaRPr lang="ru-RU" sz="2000" dirty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b="1" dirty="0">
                <a:latin typeface="Arial" charset="0"/>
                <a:cs typeface="Arial" charset="0"/>
              </a:rPr>
              <a:t>недостаточное знание выпускниками иностранных языков </a:t>
            </a:r>
            <a:r>
              <a:rPr lang="ru-RU" sz="2000" dirty="0">
                <a:latin typeface="Arial" charset="0"/>
                <a:cs typeface="Arial" charset="0"/>
              </a:rPr>
              <a:t>(агрономия, зоотехния и ветеринария, агроинженерия)</a:t>
            </a:r>
          </a:p>
          <a:p>
            <a:pPr marL="0" indent="0" algn="just">
              <a:buClr>
                <a:srgbClr val="006600"/>
              </a:buClr>
              <a:buFont typeface="Wingdings" pitchFamily="2" charset="2"/>
              <a:buChar char="ü"/>
            </a:pPr>
            <a:endParaRPr lang="ru-RU" sz="2000" dirty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b="1" dirty="0">
                <a:latin typeface="Arial" charset="0"/>
                <a:cs typeface="Arial" charset="0"/>
              </a:rPr>
              <a:t>ухудшение кадрового состава и финансирования учебного процесса, несоответствие материально-технической базы института сегодняшним требованиям</a:t>
            </a:r>
            <a:r>
              <a:rPr lang="ru-RU" sz="2000" dirty="0">
                <a:latin typeface="Arial" charset="0"/>
                <a:cs typeface="Arial" charset="0"/>
              </a:rPr>
              <a:t> производства сельскохозяйственной продукции (агрономия)</a:t>
            </a:r>
          </a:p>
          <a:p>
            <a:pPr marL="0" indent="0" algn="just">
              <a:buClr>
                <a:srgbClr val="006600"/>
              </a:buClr>
              <a:buFont typeface="Wingdings" pitchFamily="2" charset="2"/>
              <a:buChar char="ü"/>
            </a:pPr>
            <a:endParaRPr lang="ru-RU" sz="2000" dirty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charset="0"/>
                <a:cs typeface="Arial" charset="0"/>
              </a:rPr>
              <a:t>нехватка практического опыта работы</a:t>
            </a:r>
            <a:r>
              <a:rPr lang="ru-RU" sz="2000" dirty="0">
                <a:latin typeface="Arial" charset="0"/>
                <a:cs typeface="Arial" charset="0"/>
              </a:rPr>
              <a:t> у специалистов-выпускников ВУЗов (агрономия, зоотехния и ветеринария, агроинженерия, экономика и менеджмент)</a:t>
            </a:r>
          </a:p>
        </p:txBody>
      </p:sp>
    </p:spTree>
    <p:extLst>
      <p:ext uri="{BB962C8B-B14F-4D97-AF65-F5344CB8AC3E}">
        <p14:creationId xmlns:p14="http://schemas.microsoft.com/office/powerpoint/2010/main" val="29355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1036734"/>
            <a:ext cx="11637818" cy="54166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charset="0"/>
                <a:cs typeface="Arial" charset="0"/>
              </a:rPr>
              <a:t>Среди </a:t>
            </a:r>
            <a:r>
              <a:rPr lang="ru-RU" b="1" dirty="0">
                <a:latin typeface="Arial" charset="0"/>
                <a:cs typeface="Arial" charset="0"/>
              </a:rPr>
              <a:t>ДОСТИЖЕНИЙ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отмечено следующее:</a:t>
            </a:r>
            <a:endParaRPr lang="ru-RU" sz="24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ru-RU" sz="1100" b="1" dirty="0">
              <a:latin typeface="Arial" charset="0"/>
              <a:cs typeface="Arial" charset="0"/>
            </a:endParaRPr>
          </a:p>
          <a:p>
            <a:pPr algn="just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charset="0"/>
                <a:cs typeface="Arial" charset="0"/>
              </a:rPr>
              <a:t>В 87% ответов респонденты отметили, что специалисты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000" dirty="0">
                <a:latin typeface="Arial" charset="0"/>
                <a:cs typeface="Arial" charset="0"/>
              </a:rPr>
              <a:t>занятые на производстве,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  <a:r>
              <a:rPr lang="ru-RU" sz="2400" b="1" dirty="0">
                <a:latin typeface="Arial" charset="0"/>
                <a:cs typeface="Arial" charset="0"/>
              </a:rPr>
              <a:t>знакомы с прогрессивными технологиями и передовым опытом в своей области </a:t>
            </a:r>
            <a:r>
              <a:rPr lang="ru-RU" sz="2400" b="1" dirty="0" smtClean="0">
                <a:latin typeface="Arial" charset="0"/>
                <a:cs typeface="Arial" charset="0"/>
              </a:rPr>
              <a:t>знаний:</a:t>
            </a:r>
            <a:endParaRPr lang="ru-RU" sz="2400" dirty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006600"/>
              </a:buClr>
              <a:buNone/>
            </a:pPr>
            <a:r>
              <a:rPr lang="ru-RU" sz="2000" i="1" dirty="0">
                <a:latin typeface="Arial" charset="0"/>
                <a:cs typeface="Arial" charset="0"/>
              </a:rPr>
              <a:t>- максимально ознакомлены </a:t>
            </a:r>
            <a:r>
              <a:rPr lang="ru-RU" sz="2000" dirty="0">
                <a:latin typeface="Arial" charset="0"/>
                <a:cs typeface="Arial" charset="0"/>
              </a:rPr>
              <a:t>маркетолог, юрист, менеджер, инженер по землеустройству</a:t>
            </a:r>
          </a:p>
          <a:p>
            <a:pPr marL="0" indent="0" algn="just">
              <a:buClr>
                <a:srgbClr val="006600"/>
              </a:buClr>
              <a:buNone/>
            </a:pPr>
            <a:r>
              <a:rPr lang="ru-RU" sz="2000" i="1" dirty="0">
                <a:latin typeface="Arial" charset="0"/>
                <a:cs typeface="Arial" charset="0"/>
              </a:rPr>
              <a:t>- наименее ознакомлен </a:t>
            </a:r>
            <a:r>
              <a:rPr lang="ru-RU" sz="2000" dirty="0">
                <a:latin typeface="Arial" charset="0"/>
                <a:cs typeface="Arial" charset="0"/>
              </a:rPr>
              <a:t>учёный агроном по защите растений</a:t>
            </a:r>
          </a:p>
          <a:p>
            <a:pPr marL="0" indent="0" algn="just">
              <a:buClr>
                <a:srgbClr val="006600"/>
              </a:buClr>
              <a:buNone/>
            </a:pPr>
            <a:endParaRPr lang="ru-RU" sz="1600" dirty="0">
              <a:latin typeface="Arial" charset="0"/>
              <a:cs typeface="Arial" charset="0"/>
            </a:endParaRPr>
          </a:p>
          <a:p>
            <a:pPr algn="just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charset="0"/>
                <a:cs typeface="Arial" charset="0"/>
              </a:rPr>
              <a:t>В 87% случаев специалисты обладают достаточными общими и профессиональными компетенциями для самостоятельного решения задач, руководства подразделениями, работы на </a:t>
            </a:r>
            <a:r>
              <a:rPr lang="ru-RU" sz="2400" b="1" dirty="0" smtClean="0">
                <a:latin typeface="Arial" charset="0"/>
                <a:cs typeface="Arial" charset="0"/>
              </a:rPr>
              <a:t>результат:</a:t>
            </a:r>
            <a:endParaRPr lang="ru-RU" sz="2400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ru-RU" sz="2000" i="1" dirty="0">
                <a:latin typeface="Arial" charset="0"/>
                <a:cs typeface="Arial" charset="0"/>
              </a:rPr>
              <a:t>- полностью готовы </a:t>
            </a:r>
            <a:r>
              <a:rPr lang="ru-RU" sz="2000" dirty="0">
                <a:latin typeface="Arial" charset="0"/>
                <a:cs typeface="Arial" charset="0"/>
              </a:rPr>
              <a:t>инженер по охране труда, маркетолог, бухгалтер, экономист, юрист</a:t>
            </a:r>
          </a:p>
          <a:p>
            <a:pPr marL="0" indent="0" algn="just">
              <a:buNone/>
            </a:pPr>
            <a:r>
              <a:rPr lang="ru-RU" sz="2000" i="1" dirty="0">
                <a:latin typeface="Arial" charset="0"/>
                <a:cs typeface="Arial" charset="0"/>
              </a:rPr>
              <a:t>- наименее готовы </a:t>
            </a:r>
            <a:r>
              <a:rPr lang="ru-RU" sz="2000" dirty="0">
                <a:latin typeface="Arial" charset="0"/>
                <a:cs typeface="Arial" charset="0"/>
              </a:rPr>
              <a:t>учёный агроном (агрономия), учёный агроном-эколог и учёный агроном по защите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13803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145" y="2363191"/>
            <a:ext cx="4146844" cy="339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30628" y="873821"/>
            <a:ext cx="5665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81%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работодателей хотели бы заранее познакомиться со студентами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как потенциальными работниками.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6024886" y="873821"/>
            <a:ext cx="592169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Бо́льшая часть опрошенных, </a:t>
            </a:r>
            <a: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57%</a:t>
            </a:r>
            <a:r>
              <a:rPr lang="ru-RU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считает, что уровень теоретической и практической подготовки выпускников университетов за последние 5-10 лет в целом улучшился.</a:t>
            </a:r>
            <a:endParaRPr lang="ru-RU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25787" y="486888"/>
            <a:ext cx="26197" cy="5318377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Rectangle 1"/>
          <p:cNvSpPr>
            <a:spLocks noGrp="1" noChangeArrowheads="1"/>
          </p:cNvSpPr>
          <p:nvPr>
            <p:ph idx="1"/>
          </p:nvPr>
        </p:nvSpPr>
        <p:spPr>
          <a:xfrm>
            <a:off x="320633" y="5972275"/>
            <a:ext cx="11625943" cy="729430"/>
          </a:xfrm>
        </p:spPr>
        <p:txBody>
          <a:bodyPr wrap="square" anchor="ctr">
            <a:spAutoFit/>
          </a:bodyPr>
          <a:lstStyle/>
          <a:p>
            <a:pPr marL="0" indent="0" algn="just" eaLnBrk="0" hangingPunct="0">
              <a:spcBef>
                <a:spcPct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Согласно данным опроса,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опрошенных знакомы с программами обучения в сельскохозяйственных ВУЗах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01" y="2784339"/>
            <a:ext cx="4640860" cy="27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9"/>
          <p:cNvPicPr>
            <a:picLocks noChangeAspect="1"/>
          </p:cNvPicPr>
          <p:nvPr/>
        </p:nvPicPr>
        <p:blipFill rotWithShape="1">
          <a:blip r:embed="rId3"/>
          <a:srcRect r="2533" b="1180"/>
          <a:stretch/>
        </p:blipFill>
        <p:spPr bwMode="auto">
          <a:xfrm>
            <a:off x="1686295" y="1045030"/>
            <a:ext cx="7694121" cy="56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>
          <a:xfrm>
            <a:off x="508660" y="581238"/>
            <a:ext cx="11174679" cy="341632"/>
          </a:xfrm>
        </p:spPr>
        <p:txBody>
          <a:bodyPr wrap="square" anchor="ctr">
            <a:spAutoFit/>
          </a:bodyPr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006600"/>
                </a:solidFill>
                <a:latin typeface="Arial" charset="0"/>
                <a:cs typeface="Arial" charset="0"/>
              </a:rPr>
              <a:t>Изменение уровня образования выпускников </a:t>
            </a:r>
            <a:r>
              <a:rPr lang="ru-RU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аграрных вузов </a:t>
            </a:r>
            <a:r>
              <a:rPr lang="ru-RU" sz="1800" b="1" dirty="0">
                <a:solidFill>
                  <a:srgbClr val="006600"/>
                </a:solidFill>
                <a:latin typeface="Arial" charset="0"/>
                <a:cs typeface="Arial" charset="0"/>
              </a:rPr>
              <a:t>за последние 5-10 лет</a:t>
            </a:r>
          </a:p>
        </p:txBody>
      </p:sp>
    </p:spTree>
    <p:extLst>
      <p:ext uri="{BB962C8B-B14F-4D97-AF65-F5344CB8AC3E}">
        <p14:creationId xmlns:p14="http://schemas.microsoft.com/office/powerpoint/2010/main" val="2596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83" y="298608"/>
            <a:ext cx="11068792" cy="8523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РАБОТОДАТЕЛЕЙ</a:t>
            </a:r>
            <a:endParaRPr lang="ru-RU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83" y="1577063"/>
            <a:ext cx="4227615" cy="830997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Сельскохозяйственные производители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164" y="2941999"/>
            <a:ext cx="5061529" cy="1200329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Организации, оказывающие консультационные и прочие виды </a:t>
            </a:r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для АПК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83" y="2941998"/>
            <a:ext cx="5011386" cy="1200329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Производители и продавцы материалов и комплектующих для АПК 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62537" y="1545007"/>
            <a:ext cx="4588494" cy="830997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Органы управления АПК и контролирующие органы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8229" y="4676266"/>
            <a:ext cx="5119304" cy="830997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Н</a:t>
            </a:r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аучно-исследовательские и образовательные учреждения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336967" y="1220400"/>
            <a:ext cx="2759033" cy="324607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607626" y="1202693"/>
            <a:ext cx="1480985" cy="1739305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88610" y="1207730"/>
            <a:ext cx="1986611" cy="29831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88610" y="1202692"/>
            <a:ext cx="1464096" cy="173930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88609" y="1204372"/>
            <a:ext cx="1" cy="3471894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56904" y="5876595"/>
            <a:ext cx="9797144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Далее более подробно </a:t>
            </a: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рассмотрим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навыки и умения специалистов, требуемые отдельными категориями работодателей.</a:t>
            </a: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31950" y="3392488"/>
            <a:ext cx="8784530" cy="27422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1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Ухудшился уровень образования</a:t>
            </a: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теплоэнергетиков - 66,7% респондентов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учёных-агрономов по плодоовощеводству и виноградарству - 50%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учёных агрономов по защите растений – 26,7%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инженеров-электриков - 25%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юристов – 25%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учёных агрономов-экологов – 22,2%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631950" y="804023"/>
            <a:ext cx="8712522" cy="1966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1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Вырос уровень образования</a:t>
            </a: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менеджеров – 100%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инженеров-электриков – 66%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маркетологов – 66%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бухгалтеров – 66%</a:t>
            </a:r>
          </a:p>
        </p:txBody>
      </p:sp>
    </p:spTree>
    <p:extLst>
      <p:ext uri="{BB962C8B-B14F-4D97-AF65-F5344CB8AC3E}">
        <p14:creationId xmlns:p14="http://schemas.microsoft.com/office/powerpoint/2010/main" val="33034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676893" y="597025"/>
            <a:ext cx="1048591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выпускники университетов не идут работать в сельское хозяйство? </a:t>
            </a:r>
            <a:endParaRPr lang="ru-RU" b="1" dirty="0">
              <a:solidFill>
                <a:srgbClr val="FF33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2927350" y="6532564"/>
            <a:ext cx="6769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были даны 82 респондентами. Респондент мог дать более 1 ответа</a:t>
            </a:r>
            <a:r>
              <a:rPr 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18" y="1140034"/>
            <a:ext cx="6258362" cy="37306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3513" y="5013176"/>
            <a:ext cx="72908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006600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Среди «прочих» респондентами были отмечены следующие факторы:</a:t>
            </a: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низкий социальный уровень</a:t>
            </a: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роста в профессии, трудности работы на селе</a:t>
            </a: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стабильности в этом сегменте экономики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молодёжь не любит работать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высокотехнологичных современных сельскохозяйственных производств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неправильный стратегический курс в 90-е годы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ctr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низкая ответственность работодателей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8348" y="607110"/>
            <a:ext cx="11115304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64%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опрошенных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согласны участвовать в процедурах профессионально-общественной аккредитации программ в высшем образовании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из них:</a:t>
            </a:r>
          </a:p>
          <a:p>
            <a:pPr algn="just" eaLnBrk="0" hangingPunct="0">
              <a:defRPr/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41% готовы участвовать в анкетировании по оценке программы</a:t>
            </a:r>
          </a:p>
          <a:p>
            <a:pPr marL="285750" indent="-285750" algn="just" eaLnBrk="0" hangingPunct="0"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21% готовы принять участие в оценке образовательных программ</a:t>
            </a:r>
          </a:p>
          <a:p>
            <a:pPr marL="285750" indent="-285750" algn="just" eaLnBrk="0" hangingPunct="0"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12% готовы принять участие во внешней экспертизе</a:t>
            </a:r>
          </a:p>
          <a:p>
            <a:pPr algn="just" eaLnBrk="0" hangingPunct="0">
              <a:defRPr/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(респондент мог дать более 1 ответа)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739106" y="3029722"/>
            <a:ext cx="871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Способ участия респондентов в процедурах</a:t>
            </a:r>
          </a:p>
          <a:p>
            <a:pPr algn="ctr" eaLnBrk="0" hangingPunct="0"/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профессионально-общественной аккредитации программ в высшем образовании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4224339" y="2831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95" y="3790340"/>
            <a:ext cx="4572621" cy="30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8348" y="1219995"/>
            <a:ext cx="1111530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4800" b="1" dirty="0" smtClean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  <a:endParaRPr lang="ru-RU" sz="4000" b="1" i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4224339" y="2831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8348" y="3016250"/>
            <a:ext cx="10687018" cy="3022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Русмаркетконсалтинг» - </a:t>
            </a: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www.agricons.ru</a:t>
            </a:r>
            <a:endParaRPr lang="ru-RU" sz="24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ИАЭП - 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www.sznii.ru</a:t>
            </a:r>
            <a:endParaRPr lang="ru-RU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НПУиК</a:t>
            </a: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Концерн «</a:t>
            </a:r>
            <a:r>
              <a:rPr lang="ru-RU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Детскосельский</a:t>
            </a: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www.detskoselsky.ru</a:t>
            </a:r>
            <a:endParaRPr lang="ru-RU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ГАУ - </a:t>
            </a:r>
            <a:r>
              <a:rPr lang="ru-RU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</a:t>
            </a:r>
            <a:r>
              <a:rPr lang="ru-RU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spbgau.ru</a:t>
            </a:r>
            <a:endParaRPr lang="ru-RU" sz="24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237720"/>
            <a:ext cx="11068792" cy="5849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РАБОТОДАТЕЛЕЙ</a:t>
            </a:r>
            <a:endParaRPr lang="ru-RU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91869" y="832552"/>
          <a:ext cx="11001829" cy="2194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5682"/>
                <a:gridCol w="2637624"/>
                <a:gridCol w="3283707"/>
                <a:gridCol w="2304705"/>
                <a:gridCol w="1940111"/>
              </a:tblGrid>
              <a:tr h="44363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СЕЛЬСКОХОЗЯЙСТВЕННЫЕ ПРОИЗВОДИТЕЛИ</a:t>
                      </a:r>
                      <a:endParaRPr lang="ru-RU" sz="2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1936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холдинги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(более 70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холдингов в РФ)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успешные независимые производители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средние предприятия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(Ф) Х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61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Концерн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«Детскосельский»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ПЗ «Красногвардейский»</a:t>
                      </a:r>
                      <a:endParaRPr lang="ru-RU" sz="1200" b="0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КФХ «Юлия»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61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 «Русагро»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КЛХ им. Фрунзе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«ДИК»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51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знания: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современные технологии производства сельскохозяйственной 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</a:t>
                      </a:r>
                      <a:r>
                        <a:rPr lang="ru-RU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</a:t>
                      </a:r>
                      <a:r>
                        <a:rPr lang="ru-RU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технологии</a:t>
                      </a:r>
                      <a:endParaRPr lang="ru-RU" sz="1700" b="1" i="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73102" y="5009014"/>
          <a:ext cx="11105620" cy="1661160"/>
        </p:xfrm>
        <a:graphic>
          <a:graphicData uri="http://schemas.openxmlformats.org/drawingml/2006/table">
            <a:tbl>
              <a:tblPr firstRow="1" bandRow="1"/>
              <a:tblGrid>
                <a:gridCol w="5471057"/>
                <a:gridCol w="5634563"/>
              </a:tblGrid>
              <a:tr h="3633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2.2. КОНТРОЛИРУЮЩИЕ ОРГАНЫ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подразделения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18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 по ветеринарному и фитосанитарному надзору (Россельхознадзор)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правления службы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ветеринарному и фитосанитарному надзору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70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</a:t>
                      </a:r>
                      <a:r>
                        <a:rPr lang="ru-RU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законодательство, санитарные нормы и правила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91869" y="3294163"/>
          <a:ext cx="11068086" cy="1447800"/>
        </p:xfrm>
        <a:graphic>
          <a:graphicData uri="http://schemas.openxmlformats.org/drawingml/2006/table">
            <a:tbl>
              <a:tblPr firstRow="1" bandRow="1"/>
              <a:tblGrid>
                <a:gridCol w="3990112"/>
                <a:gridCol w="3804865"/>
                <a:gridCol w="3273109"/>
              </a:tblGrid>
              <a:tr h="3802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2.1. ОРГАНЫ УПРАВЛЕНИЯ АПК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8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федеральные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региональные подразделения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районные подразделения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Министерство сельского хозяйства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Комитет по АПиРК ЛО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Управления по сельскому хозяйству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215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</a:t>
                      </a:r>
                      <a:r>
                        <a:rPr lang="ru-RU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законодательство, документооборот, управление, </a:t>
                      </a:r>
                      <a:r>
                        <a:rPr lang="en-US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</a:t>
                      </a:r>
                      <a:r>
                        <a:rPr lang="ru-RU" sz="1700" b="1" i="0" kern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технологии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7507" y="151370"/>
            <a:ext cx="11068792" cy="10955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РАБОТОДАТЕЛЕЙ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39387" y="1246909"/>
          <a:ext cx="11091554" cy="277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09507"/>
                <a:gridCol w="6282047"/>
              </a:tblGrid>
              <a:tr h="2850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3.1. ОРГАНИЗАЦИИ, ОКАЗЫВАЮЩИЕ КОНСУЛЬТАЦИОННЫЕ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УСЛУГИ</a:t>
                      </a:r>
                      <a:endParaRPr lang="ru-RU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частные, НКО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Федеральный центр сельскохозяйственного консультирования и переподготовки кадров,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ИКС АПК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Самарской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 «Самара-АРИС»,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«Агентство сельскохозяйственного консультирования Ленинградской области» (ГП ЛО «Леноблконсалт»)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ООО «Русмаркетконсалтинг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Институт Конъюнктуры Аграрного Рынка (ИКАР),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«РЦ «Плинор»,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Ассоциация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сельскохозяйственных консультационных организаций России («АСКОР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знания: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аналитические способности, 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 профессиональные навыки, работа 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информацией, способность доступно изложить/донести до клиента информацию</a:t>
                      </a:r>
                      <a:endParaRPr lang="ru-RU" sz="1700" b="1" i="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39387" y="4393871"/>
          <a:ext cx="11091554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91554"/>
              </a:tblGrid>
              <a:tr h="213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3.2. ОРГАНИЗАЦИИ, ОКАЗЫВАЮЩИЕ ПРОЧИЕ ВИДЫ УСЛУГ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0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ветеринарные лаборатории,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агрохимические лаборатории,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анализ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качества кормов и готовой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специализированные перевозки, хранение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06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знания: знание методов </a:t>
                      </a: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диагностики, 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 профессиональные навыки, современные технологии</a:t>
                      </a:r>
                      <a:endParaRPr lang="ru-RU" sz="1700" b="1" i="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881" y="388877"/>
            <a:ext cx="11068792" cy="10955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РАБОТОДАТЕЛЕЙ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1880" y="1615440"/>
          <a:ext cx="11801433" cy="4526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10411"/>
                <a:gridCol w="4191022"/>
              </a:tblGrid>
              <a:tr h="3389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ПРОИЗВОДИТЕЛИ И ПРОДАВЦЫ МАТЕРИАЛОВ И КОМПЛЕКТУЮЩИХ ДЛЯ АПК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семенной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посадочный материал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(дистрибьюторы иностранных производителей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Syngenta, Monsanto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пр., ВНИИ масличных культур имени В.С.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Пустовойта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племенные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животные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(ООО РЦ «ПЛИНОР», «Топигс Норсвин»,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Hendrix Genetics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удобрения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средства защиты растений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(дистрибьюторы иностранных производителей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BASF, Syngenta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пр., ОАО «ГК «Агропром-МДТ», ЗАО Фирма «Август», АО «Щелково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Агрохим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лекарственные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препараты для животных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(дистрибьюторы иностранных производителей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BASF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пр., ГК «ВИК», ГК «Хелвет», ФГУ «ВНИИЗЖ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корма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компоненты для животных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(дистрибьюторы иностранных производителей, ЗАО «Гатчинский ККЗ», ГК «Провими», ООО «АгроБалт трейд», ООО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Техкорм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Сельскохозяйственная техника и оборудование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(дистрибьюторы иностранных производителей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John Deere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Dalsem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«Шульц Системтехник»,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Laval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ЗАО «Колакс М», НПО «Агротехкомплект»)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1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знания:</a:t>
                      </a:r>
                      <a:r>
                        <a:rPr lang="ru-RU" sz="1700" b="1" i="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навыки продаж, знание техники и технологий, качеств реализуемых товаров</a:t>
                      </a:r>
                      <a:endParaRPr lang="ru-RU" sz="1700" b="1" i="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881" y="388877"/>
            <a:ext cx="11068792" cy="10955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РАБОТОДАТЕЛЕЙ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02673" y="1484416"/>
          <a:ext cx="10668000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17932"/>
                <a:gridCol w="3155208"/>
                <a:gridCol w="4394860"/>
              </a:tblGrid>
              <a:tr h="5758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НАУЧНО-ИССЛЕДОВАТЕЛЬСКИЕ И ОБРАЗОВАТЕЛЬНЫЕ УЧРЕЖДЕНИЯ</a:t>
                      </a:r>
                      <a:endParaRPr lang="ru-RU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1983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Научно-исследовательские учреждения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Образовательные учреждения</a:t>
                      </a:r>
                      <a:endParaRPr lang="ru-RU" sz="1600" b="1" kern="12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9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Всероссийские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НИУ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Региональные НИУ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32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ВИЗР,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ВНИИЗЖ,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ВНИИГРЖ,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ВНИИКХ им. А.Г.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Лорха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ИАЭП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СЗНИИЭСХ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Ленинградский НИСХ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СПб ГАУ,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РГАУ-МСХА,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ВГМХА им. Н.В. Верещагина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КБГАУ,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ГАУ</a:t>
                      </a:r>
                    </a:p>
                  </a:txBody>
                  <a:tcPr/>
                </a:tc>
              </a:tr>
              <a:tr h="435307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Требуемые знания</a:t>
                      </a:r>
                      <a:r>
                        <a:rPr lang="ru-RU" sz="1800" b="1" i="0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специфика отрасли, основы НИОКР, основы патентования, статистической обработки данных, иностранных языков</a:t>
                      </a:r>
                      <a:endParaRPr lang="ru-RU" sz="1800" b="1" i="0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800" b="1" i="0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38" y="612078"/>
            <a:ext cx="11443113" cy="176585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Холдинги и крупные компании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являются крупными производителями сельскохозяйственной продукции в России. Так, например, на 10-ку основных производителей свинины приходится 39% отечественного промышленного производства. 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крупнейших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производителей постепенно растёт.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61941"/>
              </p:ext>
            </p:extLst>
          </p:nvPr>
        </p:nvGraphicFramePr>
        <p:xfrm>
          <a:off x="997527" y="3154892"/>
          <a:ext cx="10198924" cy="14423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2234"/>
                <a:gridCol w="4101889"/>
                <a:gridCol w="4374801"/>
              </a:tblGrid>
              <a:tr h="4925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доля крупнейших производителей в 2013 году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5-ка крупнейших производителей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10-ка крупнейших производителей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Мясо птицы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Свинина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6928" y="2377935"/>
            <a:ext cx="7778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Доли </a:t>
            </a: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5-ки </a:t>
            </a: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10-ки крупнейших производителей мяса птицы и свинины в России в 2013 году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837" y="5015754"/>
            <a:ext cx="11443114" cy="121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производители предъявляют повышенные требования к выпускникам сельскохозяйственных ВУЗов.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на примере: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Детскосельский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», межрегиональный холдинг </a:t>
            </a:r>
          </a:p>
          <a:p>
            <a:pPr marL="342900" indent="-342900" algn="just">
              <a:buFontTx/>
              <a:buChar char="-"/>
            </a:pP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АгроХолдинга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«КУБАНЬ», агробизнес ГК «Базовый Элемент»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4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СПК Племзавод «</a:t>
            </a:r>
            <a:r>
              <a:rPr lang="ru-RU" sz="2800" b="1" dirty="0" err="1" smtClean="0"/>
              <a:t>Детскосельский</a:t>
            </a:r>
            <a:r>
              <a:rPr lang="ru-RU" sz="2800" b="1" dirty="0" smtClean="0"/>
              <a:t>» - система подготовки и переподготовки  кадров сельскохозяйственного направления</a:t>
            </a:r>
            <a:endParaRPr lang="ru-RU" sz="28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91886" y="1593670"/>
            <a:ext cx="1410788" cy="613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6182" y="1386953"/>
            <a:ext cx="98493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Отбор лучших студентов со 2-3го курса института.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Прохождение производственной и преддипломной практики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предприятиях Концерна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Детскосельский</a:t>
            </a:r>
            <a:r>
              <a:rPr lang="ru-RU" sz="2000" b="1" dirty="0" smtClean="0"/>
              <a:t>».</a:t>
            </a:r>
            <a:endParaRPr lang="ru-RU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Закрепление студента за конкретным специалистом  на производстве (система наставничества).</a:t>
            </a:r>
          </a:p>
          <a:p>
            <a:pPr algn="just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13658" y="3339738"/>
            <a:ext cx="1410788" cy="613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85704" y="3235234"/>
            <a:ext cx="9710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Индивидуальная программа обучения для студентов в условиях производства.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Обучение передовым методам  и технологиям сельскохозяйственного производства.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Проведение опытов, экспериментов и научная работа в условиях производства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6241" y="5203373"/>
            <a:ext cx="1410788" cy="613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55225" y="4679668"/>
            <a:ext cx="9710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Политика мотивации и заинтересованности студентов работе в сельском </a:t>
            </a:r>
            <a:r>
              <a:rPr lang="ru-RU" sz="2000" b="1" dirty="0" smtClean="0"/>
              <a:t>хозяйстве:</a:t>
            </a:r>
          </a:p>
          <a:p>
            <a:pPr algn="just"/>
            <a:r>
              <a:rPr lang="ru-RU" sz="2000" b="1" dirty="0" smtClean="0"/>
              <a:t>- и</a:t>
            </a:r>
            <a:r>
              <a:rPr lang="ru-RU" sz="2000" b="1" dirty="0" smtClean="0"/>
              <a:t>менные </a:t>
            </a:r>
            <a:r>
              <a:rPr lang="ru-RU" sz="2000" b="1" dirty="0" smtClean="0"/>
              <a:t>стипендии для лучших студентов </a:t>
            </a:r>
            <a:r>
              <a:rPr lang="ru-RU" sz="2000" b="1" dirty="0" err="1" smtClean="0"/>
              <a:t>СПбГАУ</a:t>
            </a:r>
            <a:r>
              <a:rPr lang="ru-RU" sz="2000" b="1" dirty="0" smtClean="0"/>
              <a:t>, по направлениям зоотехния, ветеринария, </a:t>
            </a:r>
            <a:r>
              <a:rPr lang="ru-RU" sz="2000" b="1" dirty="0" smtClean="0"/>
              <a:t>агрономия,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- о</a:t>
            </a:r>
            <a:r>
              <a:rPr lang="ru-RU" sz="2000" b="1" dirty="0" smtClean="0"/>
              <a:t>формление </a:t>
            </a:r>
            <a:r>
              <a:rPr lang="ru-RU" sz="2000" b="1" dirty="0" smtClean="0"/>
              <a:t>студентов согласно </a:t>
            </a:r>
            <a:r>
              <a:rPr lang="ru-RU" sz="2000" b="1" dirty="0" smtClean="0"/>
              <a:t>трудовому кодексу РФ,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- с</a:t>
            </a:r>
            <a:r>
              <a:rPr lang="ru-RU" sz="2000" b="1" dirty="0" smtClean="0"/>
              <a:t>оциальные гарантии,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- к</a:t>
            </a:r>
            <a:r>
              <a:rPr lang="ru-RU" sz="2000" b="1" dirty="0" smtClean="0"/>
              <a:t>онкурсы </a:t>
            </a:r>
            <a:r>
              <a:rPr lang="ru-RU" sz="2000" b="1" dirty="0" smtClean="0"/>
              <a:t>среди специалистов на лучшего по профессии</a:t>
            </a:r>
            <a:r>
              <a:rPr lang="ru-RU" sz="2000" b="1" dirty="0" smtClean="0"/>
              <a:t>.</a:t>
            </a:r>
            <a:endParaRPr lang="ru-RU" sz="2000" b="1" dirty="0" smtClean="0"/>
          </a:p>
        </p:txBody>
      </p:sp>
      <p:pic>
        <p:nvPicPr>
          <p:cNvPr id="10" name="Picture 2" descr="C:\Users\sastahov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550" y="6153150"/>
            <a:ext cx="2076450" cy="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365125"/>
            <a:ext cx="10914413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Требования, </a:t>
            </a:r>
            <a:r>
              <a:rPr lang="ru-RU" sz="3200" b="1" dirty="0" smtClean="0"/>
              <a:t>предъявляемые студентам </a:t>
            </a:r>
            <a:r>
              <a:rPr lang="ru-RU" sz="3200" b="1" dirty="0" smtClean="0"/>
              <a:t>ВУЗов </a:t>
            </a:r>
            <a:r>
              <a:rPr lang="ru-RU" sz="3200" b="1" dirty="0" smtClean="0"/>
              <a:t>при трудоустройстве на предприятиях </a:t>
            </a:r>
            <a:r>
              <a:rPr lang="ru-RU" sz="3200" b="1" dirty="0" smtClean="0"/>
              <a:t>Концерна «</a:t>
            </a:r>
            <a:r>
              <a:rPr lang="ru-RU" sz="3200" b="1" dirty="0" err="1" smtClean="0"/>
              <a:t>Детскосельский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012" y="1888177"/>
            <a:ext cx="10515600" cy="471450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Высшее образование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Любовь к </a:t>
            </a:r>
            <a:r>
              <a:rPr lang="ru-RU" sz="2400" b="1" dirty="0" smtClean="0"/>
              <a:t>животным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Уверенное владение </a:t>
            </a:r>
            <a:r>
              <a:rPr lang="ru-RU" sz="2400" b="1" dirty="0" smtClean="0"/>
              <a:t>ПК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Ответственность, коммуникабельность, пунктуальность, доброжелательность, желание работать в </a:t>
            </a:r>
            <a:r>
              <a:rPr lang="ru-RU" sz="2400" b="1" dirty="0" smtClean="0"/>
              <a:t>команде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Готовность работать в режиме многозадачности</a:t>
            </a:r>
          </a:p>
          <a:p>
            <a:pPr algn="just"/>
            <a:r>
              <a:rPr lang="ru-RU" sz="2400" b="1" dirty="0" err="1" smtClean="0"/>
              <a:t>Стрессоустойчивость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После прохождения </a:t>
            </a:r>
            <a:r>
              <a:rPr lang="ru-RU" sz="2400" b="1" dirty="0" smtClean="0"/>
              <a:t>производственной практики на предприятиях Концерна «</a:t>
            </a:r>
            <a:r>
              <a:rPr lang="ru-RU" sz="2400" b="1" dirty="0" err="1" smtClean="0"/>
              <a:t>Детскосельский</a:t>
            </a:r>
            <a:r>
              <a:rPr lang="ru-RU" sz="2400" b="1" dirty="0" smtClean="0"/>
              <a:t>»  молодой специалист имеет возможность занять руководящую должность при приеме на </a:t>
            </a:r>
            <a:r>
              <a:rPr lang="ru-RU" sz="2400" b="1" dirty="0" smtClean="0"/>
              <a:t>работу</a:t>
            </a:r>
            <a:endParaRPr lang="ru-RU" sz="2400" b="1" dirty="0"/>
          </a:p>
        </p:txBody>
      </p:sp>
      <p:pic>
        <p:nvPicPr>
          <p:cNvPr id="4" name="Picture 2" descr="C:\Users\sastahov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550" y="6153150"/>
            <a:ext cx="2076450" cy="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1791</Words>
  <Application>Microsoft Office PowerPoint</Application>
  <PresentationFormat>Широкоэкранный</PresentationFormat>
  <Paragraphs>317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Tahoma</vt:lpstr>
      <vt:lpstr>Times New Roman</vt:lpstr>
      <vt:lpstr>Wingdings</vt:lpstr>
      <vt:lpstr>Тема Office</vt:lpstr>
      <vt:lpstr>ОБЕСПЕЧЕНИЕ ТРЕБОВАНИЙ РАБОТОДАТЕЛЕЙ К ВЫПУСКНИКАМ АГРАРНЫХ ВУЗОВ</vt:lpstr>
      <vt:lpstr>КАТЕГОРИИ РАБОТОДАТЕЛЕЙ</vt:lpstr>
      <vt:lpstr>КАТЕГОРИИ РАБОТОДАТЕЛЕЙ</vt:lpstr>
      <vt:lpstr>КАТЕГОРИИ РАБОТОДАТЕЛЕЙ</vt:lpstr>
      <vt:lpstr>КАТЕГОРИИ РАБОТОДАТЕЛЕЙ</vt:lpstr>
      <vt:lpstr>КАТЕГОРИИ РАБОТОДАТЕЛЕЙ</vt:lpstr>
      <vt:lpstr>Холдинги и крупные компании в настоящее время являются крупными производителями сельскохозяйственной продукции в России. Так, например, на 10-ку основных производителей свинины приходится 39% отечественного промышленного производства. Доля крупнейших производителей постепенно растёт.</vt:lpstr>
      <vt:lpstr>СПК Племзавод «Детскосельский» - система подготовки и переподготовки  кадров сельскохозяйственного направления</vt:lpstr>
      <vt:lpstr>Требования, предъявляемые студентам ВУЗов при трудоустройстве на предприятиях Концерна «Детскосельский»</vt:lpstr>
      <vt:lpstr>Пример требований, предъявляемых к ветеринарному врачу</vt:lpstr>
      <vt:lpstr>ОБУЧАЮЩИЙ ЦЕНТР «АКАДЕМИЯ МОЛОКА»</vt:lpstr>
      <vt:lpstr>Презентация PowerPoint</vt:lpstr>
      <vt:lpstr>Презентация PowerPoint</vt:lpstr>
      <vt:lpstr>ПРОВЕДЕНИЕ АНКЕТИРОВАНИЯ РАБОТОДАТЕЛЕЙ ВЫПУСКНИКОВ АГРАРНЫХ ВУЗОВ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76</cp:revision>
  <cp:lastPrinted>2015-10-15T12:59:15Z</cp:lastPrinted>
  <dcterms:created xsi:type="dcterms:W3CDTF">2015-10-15T08:38:51Z</dcterms:created>
  <dcterms:modified xsi:type="dcterms:W3CDTF">2015-10-21T09:32:04Z</dcterms:modified>
</cp:coreProperties>
</file>